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216"/>
    <p:restoredTop sz="94674"/>
  </p:normalViewPr>
  <p:slideViewPr>
    <p:cSldViewPr snapToGrid="0" snapToObjects="1">
      <p:cViewPr>
        <p:scale>
          <a:sx n="100" d="100"/>
          <a:sy n="100" d="100"/>
        </p:scale>
        <p:origin x="1632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2E57B-B920-EF45-A264-127C40446964}" type="datetimeFigureOut">
              <a:rPr lang="en-US" smtClean="0"/>
              <a:t>11/9/16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3E744D-718F-A441-BBF1-59F118D37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52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look at this example and do a quick harmonic analysis and find the NCTS. Do the </a:t>
            </a:r>
            <a:r>
              <a:rPr lang="en-US" dirty="0" err="1" smtClean="0"/>
              <a:t>paretheses</a:t>
            </a:r>
            <a:r>
              <a:rPr lang="en-US" dirty="0" smtClean="0"/>
              <a:t> only.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E744D-718F-A441-BBF1-59F118D371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077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look at this example and do a quick harmonic analysis and find the NCTS. Do the </a:t>
            </a:r>
            <a:r>
              <a:rPr lang="en-US" dirty="0" err="1" smtClean="0"/>
              <a:t>paretheses</a:t>
            </a:r>
            <a:r>
              <a:rPr lang="en-US" dirty="0" smtClean="0"/>
              <a:t> only.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E744D-718F-A441-BBF1-59F118D371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09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E744D-718F-A441-BBF1-59F118D3714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17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B00E00D4-0D47-E045-B6C2-7699E5E95090}" type="datetimeFigureOut">
              <a:rPr lang="en-US" smtClean="0"/>
              <a:t>11/9/16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AE48F786-93F6-9747-B4DB-0AFA2BFED1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633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5" Type="http://schemas.openxmlformats.org/officeDocument/2006/relationships/image" Target="../media/image2.png"/><Relationship Id="rId1" Type="http://schemas.microsoft.com/office/2007/relationships/media" Target="../media/media6.mp3"/><Relationship Id="rId2" Type="http://schemas.openxmlformats.org/officeDocument/2006/relationships/audio" Target="../media/media6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1" Type="http://schemas.microsoft.com/office/2007/relationships/media" Target="../media/media3.mp3"/><Relationship Id="rId2" Type="http://schemas.openxmlformats.org/officeDocument/2006/relationships/audio" Target="../media/media3.mp3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NonChord</a:t>
            </a:r>
            <a:r>
              <a:rPr lang="en-US" dirty="0" smtClean="0"/>
              <a:t> Tones</a:t>
            </a:r>
            <a:br>
              <a:rPr lang="en-US" dirty="0" smtClean="0"/>
            </a:b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October 31,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6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441" y="336478"/>
            <a:ext cx="7200900" cy="1485900"/>
          </a:xfrm>
        </p:spPr>
        <p:txBody>
          <a:bodyPr>
            <a:normAutofit/>
          </a:bodyPr>
          <a:lstStyle/>
          <a:p>
            <a:r>
              <a:rPr lang="en-US" sz="2000" dirty="0"/>
              <a:t>Beethoven, Piano Sonata in C Major, op. 2 no.3, </a:t>
            </a:r>
            <a:r>
              <a:rPr lang="en-US" sz="2000" dirty="0" err="1"/>
              <a:t>mvt</a:t>
            </a:r>
            <a:r>
              <a:rPr lang="en-US" sz="2000" dirty="0"/>
              <a:t>. 1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995"/>
            <a:ext cx="9144000" cy="5618005"/>
          </a:xfrm>
        </p:spPr>
      </p:pic>
      <p:pic>
        <p:nvPicPr>
          <p:cNvPr id="6" name="Beet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89343" y="312098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76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46424"/>
            <a:ext cx="7404510" cy="668714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2974"/>
            <a:ext cx="7200900" cy="1485900"/>
          </a:xfrm>
        </p:spPr>
        <p:txBody>
          <a:bodyPr>
            <a:normAutofit/>
          </a:bodyPr>
          <a:lstStyle/>
          <a:p>
            <a:r>
              <a:rPr lang="en-US" sz="1900" dirty="0"/>
              <a:t>Mozart, The Magic Flute, K. 620, Act II, "Queen of the Night Aria"</a:t>
            </a:r>
          </a:p>
        </p:txBody>
      </p:sp>
      <p:pic>
        <p:nvPicPr>
          <p:cNvPr id="5" name="Quee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2750" y="277719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80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writing w/ NCTs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use NCTs to embellish simple textures.</a:t>
            </a:r>
          </a:p>
          <a:p>
            <a:r>
              <a:rPr lang="en-US" dirty="0" smtClean="0"/>
              <a:t>But we must be careful to avoid objectionable parallels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21315"/>
            <a:ext cx="9144000" cy="263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NCT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Passing Tones</a:t>
            </a:r>
          </a:p>
          <a:p>
            <a:pPr lvl="1"/>
            <a:r>
              <a:rPr lang="en-US" dirty="0" smtClean="0"/>
              <a:t>Approached and left by step in the same direction</a:t>
            </a:r>
          </a:p>
          <a:p>
            <a:pPr lvl="3"/>
            <a:r>
              <a:rPr lang="en-US" dirty="0" smtClean="0"/>
              <a:t> </a:t>
            </a:r>
            <a:r>
              <a:rPr lang="en-US" dirty="0"/>
              <a:t>Often fills in a major or minor third with whatever scale degree is in between.</a:t>
            </a:r>
          </a:p>
          <a:p>
            <a:r>
              <a:rPr lang="en-US" dirty="0" smtClean="0"/>
              <a:t>Neighboring Tones</a:t>
            </a:r>
          </a:p>
          <a:p>
            <a:pPr lvl="1"/>
            <a:r>
              <a:rPr lang="en-US" dirty="0" smtClean="0"/>
              <a:t>Approached and left be step in opposite directions</a:t>
            </a:r>
          </a:p>
          <a:p>
            <a:pPr lvl="3"/>
            <a:r>
              <a:rPr lang="en-US" dirty="0" smtClean="0"/>
              <a:t>Embellishment of a single tone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995" y="3237185"/>
            <a:ext cx="5149693" cy="36336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Suspensions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035" y="2882990"/>
            <a:ext cx="3084616" cy="432185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i="1" dirty="0" smtClean="0"/>
              <a:t>to hang something from somewhere”</a:t>
            </a:r>
          </a:p>
          <a:p>
            <a:r>
              <a:rPr lang="en-US" b="1" dirty="0" smtClean="0"/>
              <a:t>Suspension</a:t>
            </a:r>
            <a:r>
              <a:rPr lang="en-US" dirty="0" smtClean="0"/>
              <a:t>: </a:t>
            </a:r>
            <a:r>
              <a:rPr lang="en-US" dirty="0"/>
              <a:t>holds on to, or suspends, a chord tone </a:t>
            </a:r>
            <a:r>
              <a:rPr lang="en-US" dirty="0" smtClean="0"/>
              <a:t>after </a:t>
            </a:r>
            <a:r>
              <a:rPr lang="en-US" dirty="0"/>
              <a:t>other parts have moved on to the next chord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suspension always resolves down by step</a:t>
            </a:r>
          </a:p>
          <a:p>
            <a:r>
              <a:rPr lang="en-US" dirty="0" smtClean="0"/>
              <a:t>Labeled with an “</a:t>
            </a:r>
            <a:r>
              <a:rPr lang="en-US" b="1" dirty="0" smtClean="0"/>
              <a:t>s</a:t>
            </a:r>
            <a:r>
              <a:rPr lang="en-US" dirty="0" smtClean="0"/>
              <a:t>”</a:t>
            </a:r>
          </a:p>
          <a:p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12592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0" y="4013200"/>
            <a:ext cx="4851400" cy="2844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of a Suspension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407072"/>
            <a:ext cx="7200900" cy="4196255"/>
          </a:xfrm>
        </p:spPr>
        <p:txBody>
          <a:bodyPr>
            <a:normAutofit/>
          </a:bodyPr>
          <a:lstStyle/>
          <a:p>
            <a:r>
              <a:rPr lang="en-US" dirty="0" smtClean="0"/>
              <a:t>Each suspension has three parts:</a:t>
            </a:r>
          </a:p>
          <a:p>
            <a:pPr lvl="1"/>
            <a:r>
              <a:rPr lang="en-US" b="1" dirty="0" smtClean="0"/>
              <a:t>Preparation</a:t>
            </a:r>
          </a:p>
          <a:p>
            <a:pPr lvl="5"/>
            <a:r>
              <a:rPr lang="en-US" dirty="0"/>
              <a:t>the tone preceding the suspension, and it is the same pitch as the suspension</a:t>
            </a:r>
          </a:p>
          <a:p>
            <a:pPr lvl="1"/>
            <a:r>
              <a:rPr lang="en-US" b="1" dirty="0" smtClean="0"/>
              <a:t>Suspension</a:t>
            </a:r>
          </a:p>
          <a:p>
            <a:pPr lvl="5"/>
            <a:r>
              <a:rPr lang="en-US" dirty="0" smtClean="0"/>
              <a:t>May or may not be tied to the prep.</a:t>
            </a:r>
          </a:p>
          <a:p>
            <a:pPr lvl="1"/>
            <a:r>
              <a:rPr lang="en-US" b="1" dirty="0" smtClean="0"/>
              <a:t>Resolution</a:t>
            </a:r>
          </a:p>
          <a:p>
            <a:pPr lvl="5"/>
            <a:r>
              <a:rPr lang="en-US" dirty="0"/>
              <a:t>the tone following the suspension and lying a 2nd below </a:t>
            </a:r>
            <a:r>
              <a:rPr lang="en-US" dirty="0" smtClean="0"/>
              <a:t>it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42290" y="4120055"/>
            <a:ext cx="1114096" cy="483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561490" y="4086772"/>
            <a:ext cx="1114096" cy="483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654565" y="4120055"/>
            <a:ext cx="1114096" cy="483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34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0" y="2162941"/>
            <a:ext cx="4851400" cy="2844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61748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Classification </a:t>
            </a:r>
            <a:r>
              <a:rPr lang="en-US" smtClean="0"/>
              <a:t>of Suspensions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303283"/>
            <a:ext cx="7200900" cy="456411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We categorize suspensions by the </a:t>
            </a:r>
            <a:r>
              <a:rPr lang="en-US" dirty="0"/>
              <a:t>harmonic intervals created by the suspended tone and the resolution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If there are more than two parts, the interval is calculated between the suspension and the bass voice.</a:t>
            </a:r>
          </a:p>
          <a:p>
            <a:pPr lvl="5"/>
            <a:r>
              <a:rPr lang="en-US" dirty="0" smtClean="0"/>
              <a:t>If the suspension occurs in the bass, we calculate the interval between the bass voice and the part with which it is most dissonant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44964" y="2006995"/>
            <a:ext cx="1786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solidFill>
                  <a:srgbClr val="FF0000"/>
                </a:solidFill>
              </a:rPr>
              <a:t>7    -    6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07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Suspensions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26447"/>
            <a:ext cx="9058216" cy="2531553"/>
          </a:xfrm>
        </p:spPr>
      </p:pic>
      <p:sp>
        <p:nvSpPr>
          <p:cNvPr id="5" name="Rectangle 4"/>
          <p:cNvSpPr/>
          <p:nvPr/>
        </p:nvSpPr>
        <p:spPr>
          <a:xfrm>
            <a:off x="1513490" y="4193628"/>
            <a:ext cx="1030013" cy="367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599137" y="4142516"/>
            <a:ext cx="1030013" cy="367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575082" y="4141077"/>
            <a:ext cx="1030013" cy="367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14088" y="4159722"/>
            <a:ext cx="1030013" cy="367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755228" y="2490952"/>
            <a:ext cx="6712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number of the suspension is always decreasing, unless</a:t>
            </a:r>
            <a:r>
              <a:rPr lang="is-IS" dirty="0" smtClean="0"/>
              <a:t>…...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126014" y="34894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978869" y="3426372"/>
            <a:ext cx="1903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suspension </a:t>
            </a:r>
          </a:p>
          <a:p>
            <a:r>
              <a:rPr lang="en-US" dirty="0" smtClean="0"/>
              <a:t>in the bass voice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577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1320"/>
            <a:ext cx="9144000" cy="26627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52289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More on Suspensions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135117"/>
            <a:ext cx="7200900" cy="557048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Suspensions are often embellished.</a:t>
            </a:r>
          </a:p>
          <a:p>
            <a:pPr lvl="5"/>
            <a:r>
              <a:rPr lang="en-US" dirty="0" smtClean="0"/>
              <a:t>Other tones may </a:t>
            </a:r>
            <a:r>
              <a:rPr lang="en-US" dirty="0"/>
              <a:t>appear </a:t>
            </a:r>
            <a:r>
              <a:rPr lang="en-US" dirty="0" smtClean="0"/>
              <a:t>after </a:t>
            </a:r>
            <a:r>
              <a:rPr lang="en-US" dirty="0"/>
              <a:t>the suspended tone but before the true </a:t>
            </a:r>
            <a:r>
              <a:rPr lang="en-US" dirty="0" smtClean="0"/>
              <a:t>resolution</a:t>
            </a:r>
            <a:endParaRPr lang="en-US" dirty="0"/>
          </a:p>
          <a:p>
            <a:pPr lvl="1"/>
            <a:r>
              <a:rPr lang="en-US" dirty="0" smtClean="0"/>
              <a:t>These are called </a:t>
            </a:r>
            <a:r>
              <a:rPr lang="en-US" b="1" dirty="0" smtClean="0"/>
              <a:t>suspension figures</a:t>
            </a:r>
          </a:p>
          <a:p>
            <a:pPr lvl="1"/>
            <a:endParaRPr lang="en-US" b="1" dirty="0" smtClean="0"/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pPr lvl="1"/>
            <a:endParaRPr lang="en-US" b="1" dirty="0"/>
          </a:p>
          <a:p>
            <a:r>
              <a:rPr lang="en-US" b="1" dirty="0" smtClean="0"/>
              <a:t>suspension with change of bass</a:t>
            </a:r>
            <a:r>
              <a:rPr lang="en-US" dirty="0" smtClean="0"/>
              <a:t>: When a suspension occurs in one of the upper voices, the bass will sometimes move on to another chord tone at the same time as the suspension resolves.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1881352" y="2522483"/>
            <a:ext cx="231227" cy="199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417379" y="2585545"/>
            <a:ext cx="231227" cy="199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183117" y="2554014"/>
            <a:ext cx="231227" cy="199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92110" y="2585545"/>
            <a:ext cx="378373" cy="1681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791200" y="3457903"/>
            <a:ext cx="231227" cy="199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535917" y="2464675"/>
            <a:ext cx="430924" cy="268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5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251" y="215463"/>
            <a:ext cx="7200900" cy="6831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Bach, </a:t>
            </a:r>
            <a:r>
              <a:rPr lang="en-US" i="1" dirty="0" smtClean="0"/>
              <a:t>Orchestral Suite No. 3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7835"/>
            <a:ext cx="9144000" cy="4782022"/>
          </a:xfrm>
        </p:spPr>
      </p:pic>
      <p:pic>
        <p:nvPicPr>
          <p:cNvPr id="7" name="BachOrch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89863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73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5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Nonchord</a:t>
            </a:r>
            <a:r>
              <a:rPr lang="en-US" dirty="0" smtClean="0"/>
              <a:t> 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have already seen many </a:t>
            </a:r>
            <a:r>
              <a:rPr lang="en-US" dirty="0" err="1" smtClean="0"/>
              <a:t>nonchord</a:t>
            </a:r>
            <a:r>
              <a:rPr lang="en-US" dirty="0" smtClean="0"/>
              <a:t> tones (NCT) so far this semester. </a:t>
            </a:r>
          </a:p>
          <a:p>
            <a:pPr lvl="3"/>
            <a:r>
              <a:rPr lang="en-US" dirty="0" smtClean="0"/>
              <a:t>We have been putting each NCT in parentheses, and leaving it at that.</a:t>
            </a:r>
          </a:p>
          <a:p>
            <a:r>
              <a:rPr lang="en-US" dirty="0" smtClean="0"/>
              <a:t>Now we will take a closer look at NCTs</a:t>
            </a:r>
          </a:p>
          <a:p>
            <a:r>
              <a:rPr lang="en-US" b="1" dirty="0" err="1" smtClean="0"/>
              <a:t>Nonchord</a:t>
            </a:r>
            <a:r>
              <a:rPr lang="en-US" b="1" dirty="0" smtClean="0"/>
              <a:t> Tone</a:t>
            </a:r>
            <a:r>
              <a:rPr lang="en-US" dirty="0" smtClean="0"/>
              <a:t>: </a:t>
            </a:r>
            <a:r>
              <a:rPr lang="en-US" dirty="0"/>
              <a:t>a tone, either diatonic or chromatic, that is not a member of the chord.</a:t>
            </a:r>
          </a:p>
          <a:p>
            <a:pPr lvl="5"/>
            <a:r>
              <a:rPr lang="en-US" dirty="0" smtClean="0"/>
              <a:t>can </a:t>
            </a:r>
            <a:r>
              <a:rPr lang="en-US" dirty="0"/>
              <a:t>be an NCT </a:t>
            </a:r>
            <a:r>
              <a:rPr lang="en-US" dirty="0" smtClean="0"/>
              <a:t>for </a:t>
            </a:r>
            <a:r>
              <a:rPr lang="en-US" dirty="0"/>
              <a:t>its </a:t>
            </a:r>
            <a:r>
              <a:rPr lang="en-US" dirty="0" smtClean="0"/>
              <a:t>entire duration</a:t>
            </a:r>
          </a:p>
          <a:p>
            <a:pPr lvl="5"/>
            <a:r>
              <a:rPr lang="en-US" dirty="0" smtClean="0"/>
              <a:t>can </a:t>
            </a:r>
            <a:r>
              <a:rPr lang="en-US" dirty="0"/>
              <a:t>be an NCT for only a portion of its </a:t>
            </a:r>
            <a:r>
              <a:rPr lang="en-US" dirty="0" smtClean="0"/>
              <a:t>duration, if the harmony changes before the tone does.</a:t>
            </a:r>
            <a:endParaRPr lang="en-US" dirty="0"/>
          </a:p>
          <a:p>
            <a:pPr lvl="3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984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00" y="2684079"/>
            <a:ext cx="5194300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Consonant Suspensions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suspension does not always have to be with a dissonant note.</a:t>
            </a:r>
          </a:p>
          <a:p>
            <a:r>
              <a:rPr lang="en-US" dirty="0" smtClean="0"/>
              <a:t>For example: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26676" y="5981700"/>
            <a:ext cx="1250731" cy="8092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565650" y="6099284"/>
            <a:ext cx="1250731" cy="8092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75554" y="2569779"/>
            <a:ext cx="1250731" cy="8092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6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 of Suspensions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resolution of a suspension can serve as the preparation for a following suspension.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46" y="2964077"/>
            <a:ext cx="6306207" cy="20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3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" y="0"/>
            <a:ext cx="9075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63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269" y="3369437"/>
            <a:ext cx="4813738" cy="34885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Retardations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418897"/>
            <a:ext cx="7200900" cy="4448503"/>
          </a:xfrm>
        </p:spPr>
        <p:txBody>
          <a:bodyPr/>
          <a:lstStyle/>
          <a:p>
            <a:r>
              <a:rPr lang="en-US" b="1" dirty="0" smtClean="0"/>
              <a:t>Retardation: </a:t>
            </a:r>
            <a:r>
              <a:rPr lang="en-US" dirty="0"/>
              <a:t>holds on to, or </a:t>
            </a:r>
            <a:r>
              <a:rPr lang="en-US" dirty="0" smtClean="0"/>
              <a:t>retards, </a:t>
            </a:r>
            <a:r>
              <a:rPr lang="en-US" dirty="0"/>
              <a:t>a chord tone after other parts have moved on to the next chord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 retardation always resolves upward by step.</a:t>
            </a:r>
          </a:p>
          <a:p>
            <a:pPr lvl="3"/>
            <a:r>
              <a:rPr lang="en-US" dirty="0" smtClean="0"/>
              <a:t>This is simply a suspension with an upward resolution.</a:t>
            </a:r>
          </a:p>
          <a:p>
            <a:r>
              <a:rPr lang="en-US" dirty="0" smtClean="0"/>
              <a:t>Commonly appears with suspensions in cadences in the Classical Style:</a:t>
            </a:r>
            <a:endParaRPr lang="en-US" dirty="0"/>
          </a:p>
          <a:p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6190592" y="3369437"/>
            <a:ext cx="388883" cy="346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174827" y="4652141"/>
            <a:ext cx="162912" cy="2793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337739" y="4958052"/>
            <a:ext cx="130794" cy="172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924096" y="6372572"/>
            <a:ext cx="1655379" cy="3041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20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Brahms, Intermezzo in E-flat Major, op. 117 no. </a:t>
            </a:r>
            <a:r>
              <a:rPr lang="en-US" sz="2400" dirty="0" smtClean="0"/>
              <a:t>1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" y="4090051"/>
            <a:ext cx="9144000" cy="2767949"/>
          </a:xfrm>
          <a:prstGeom prst="rect">
            <a:avLst/>
          </a:prstGeom>
        </p:spPr>
      </p:pic>
      <p:pic>
        <p:nvPicPr>
          <p:cNvPr id="5" name="BrhamsIntermezz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15703" y="27244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94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Classifying NCTs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720920"/>
            <a:ext cx="7200900" cy="432028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NCTs are classified by the way in which they are approached and left. </a:t>
            </a:r>
          </a:p>
          <a:p>
            <a:pPr lvl="3"/>
            <a:r>
              <a:rPr lang="en-US" dirty="0" smtClean="0"/>
              <a:t>Think melodically</a:t>
            </a:r>
          </a:p>
          <a:p>
            <a:r>
              <a:rPr lang="en-US" dirty="0" smtClean="0"/>
              <a:t>What are the possible ways a note could be approached or left?</a:t>
            </a:r>
          </a:p>
          <a:p>
            <a:pPr lvl="3"/>
            <a:r>
              <a:rPr lang="en-US" dirty="0" smtClean="0"/>
              <a:t>Step</a:t>
            </a:r>
          </a:p>
          <a:p>
            <a:pPr lvl="3"/>
            <a:r>
              <a:rPr lang="en-US" dirty="0" smtClean="0"/>
              <a:t>Leap</a:t>
            </a:r>
          </a:p>
          <a:p>
            <a:pPr lvl="3"/>
            <a:r>
              <a:rPr lang="en-US" dirty="0" smtClean="0"/>
              <a:t>Same tone</a:t>
            </a:r>
          </a:p>
          <a:p>
            <a:r>
              <a:rPr lang="en-US" dirty="0" smtClean="0"/>
              <a:t>This can be further extended:</a:t>
            </a:r>
          </a:p>
          <a:p>
            <a:pPr lvl="1"/>
            <a:r>
              <a:rPr lang="en-US" dirty="0" smtClean="0"/>
              <a:t>Step</a:t>
            </a:r>
          </a:p>
          <a:p>
            <a:pPr lvl="8"/>
            <a:r>
              <a:rPr lang="en-US" dirty="0" smtClean="0"/>
              <a:t>Up</a:t>
            </a:r>
          </a:p>
          <a:p>
            <a:pPr lvl="8"/>
            <a:r>
              <a:rPr lang="en-US" dirty="0" smtClean="0"/>
              <a:t>Down</a:t>
            </a:r>
          </a:p>
          <a:p>
            <a:pPr lvl="8"/>
            <a:r>
              <a:rPr lang="en-US" dirty="0" smtClean="0"/>
              <a:t>In the same direction as the approach</a:t>
            </a:r>
          </a:p>
          <a:p>
            <a:pPr lvl="8"/>
            <a:r>
              <a:rPr lang="en-US" dirty="0" smtClean="0"/>
              <a:t>In the opposite directions as the approach.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53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272" y="3409364"/>
            <a:ext cx="4724953" cy="33339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Passing Tones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61672"/>
            <a:ext cx="7200900" cy="4305728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b="1" dirty="0"/>
              <a:t>passing tone </a:t>
            </a:r>
            <a:r>
              <a:rPr lang="en-US" dirty="0"/>
              <a:t>is used to </a:t>
            </a:r>
            <a:r>
              <a:rPr lang="en-US" dirty="0" smtClean="0"/>
              <a:t>fill </a:t>
            </a:r>
            <a:r>
              <a:rPr lang="en-US" dirty="0"/>
              <a:t>in the space between two other tones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 passing tone is approached by step and left by step in the </a:t>
            </a:r>
            <a:r>
              <a:rPr lang="en-US" b="1" i="1" dirty="0" smtClean="0"/>
              <a:t>same</a:t>
            </a:r>
            <a:r>
              <a:rPr lang="en-US" dirty="0" smtClean="0"/>
              <a:t> direction</a:t>
            </a:r>
          </a:p>
          <a:p>
            <a:pPr lvl="3"/>
            <a:r>
              <a:rPr lang="en-US" dirty="0" smtClean="0"/>
              <a:t>Often fills in a major or minor third with whatever scale degree is in between.</a:t>
            </a:r>
          </a:p>
          <a:p>
            <a:pPr lvl="2"/>
            <a:r>
              <a:rPr lang="en-US" dirty="0" smtClean="0"/>
              <a:t>Put the note in parentheses, and label with a </a:t>
            </a:r>
            <a:r>
              <a:rPr lang="en-US" b="1" dirty="0" smtClean="0"/>
              <a:t>p</a:t>
            </a:r>
            <a:endParaRPr lang="en-US" dirty="0" smtClean="0"/>
          </a:p>
          <a:p>
            <a:pPr lvl="2"/>
            <a:r>
              <a:rPr lang="en-US" dirty="0" smtClean="0"/>
              <a:t>Further descriptors:</a:t>
            </a:r>
          </a:p>
          <a:p>
            <a:pPr lvl="3"/>
            <a:r>
              <a:rPr lang="en-US" dirty="0" smtClean="0"/>
              <a:t>Ascending/descending</a:t>
            </a:r>
          </a:p>
          <a:p>
            <a:pPr lvl="3"/>
            <a:r>
              <a:rPr lang="en-US" dirty="0" smtClean="0"/>
              <a:t>Diatonic/chromatic</a:t>
            </a:r>
          </a:p>
          <a:p>
            <a:pPr lvl="3"/>
            <a:r>
              <a:rPr lang="en-US" dirty="0" smtClean="0"/>
              <a:t>Accented/unaccented</a:t>
            </a:r>
          </a:p>
          <a:p>
            <a:pPr lvl="3"/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73960" y="5982170"/>
            <a:ext cx="341102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Unaccented, diatonic, descending passing tone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3420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Brahms, Intermezzo in E-flat Major, op. 117 no. </a:t>
            </a:r>
            <a:r>
              <a:rPr lang="en-US" sz="2400" dirty="0" smtClean="0"/>
              <a:t>1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" y="4090051"/>
            <a:ext cx="9144000" cy="2767949"/>
          </a:xfrm>
          <a:prstGeom prst="rect">
            <a:avLst/>
          </a:prstGeom>
        </p:spPr>
      </p:pic>
      <p:pic>
        <p:nvPicPr>
          <p:cNvPr id="5" name="BrhamsIntermezz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15703" y="27244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724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152" y="293344"/>
            <a:ext cx="7200900" cy="1485900"/>
          </a:xfrm>
        </p:spPr>
        <p:txBody>
          <a:bodyPr>
            <a:normAutofit/>
          </a:bodyPr>
          <a:lstStyle/>
          <a:p>
            <a:r>
              <a:rPr lang="en-US" sz="2000" dirty="0"/>
              <a:t>Chopin, Nocturne in B Major, op. 62 no. 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42850"/>
            <a:ext cx="9144000" cy="3715150"/>
          </a:xfrm>
          <a:prstGeom prst="rect">
            <a:avLst/>
          </a:prstGeom>
        </p:spPr>
      </p:pic>
      <p:pic>
        <p:nvPicPr>
          <p:cNvPr id="7" name="Chopi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56879" y="137284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2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5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25" y="0"/>
            <a:ext cx="7931649" cy="685604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7212" y="192640"/>
            <a:ext cx="7200900" cy="1485900"/>
          </a:xfrm>
        </p:spPr>
        <p:txBody>
          <a:bodyPr>
            <a:normAutofit/>
          </a:bodyPr>
          <a:lstStyle/>
          <a:p>
            <a:r>
              <a:rPr lang="en-US" sz="2400" dirty="0"/>
              <a:t>Bizet, Carmen, Act I no. 5, </a:t>
            </a:r>
            <a:r>
              <a:rPr lang="en-US" sz="2400" dirty="0" err="1"/>
              <a:t>Habañera</a:t>
            </a:r>
            <a:endParaRPr lang="en-US" sz="2400" dirty="0"/>
          </a:p>
        </p:txBody>
      </p:sp>
      <p:pic>
        <p:nvPicPr>
          <p:cNvPr id="5" name="Carme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02359" y="302162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1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146" y="3460734"/>
            <a:ext cx="4500079" cy="31752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Neighboring Tones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28700" y="1618664"/>
            <a:ext cx="7200900" cy="3581400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b="1" dirty="0" smtClean="0"/>
              <a:t>neighboring tone</a:t>
            </a:r>
            <a:r>
              <a:rPr lang="en-US" dirty="0" smtClean="0"/>
              <a:t> is used to embellish a single tone, which is heard both before and after the neighbor. </a:t>
            </a:r>
          </a:p>
          <a:p>
            <a:r>
              <a:rPr lang="en-US" dirty="0" smtClean="0"/>
              <a:t>A neighboring tone is approached by step and left by step in the </a:t>
            </a:r>
            <a:r>
              <a:rPr lang="en-US" b="1" i="1" dirty="0" smtClean="0"/>
              <a:t>opposite</a:t>
            </a:r>
            <a:r>
              <a:rPr lang="en-US" dirty="0" smtClean="0"/>
              <a:t> direction</a:t>
            </a:r>
          </a:p>
          <a:p>
            <a:pPr lvl="2"/>
            <a:r>
              <a:rPr lang="en-US" dirty="0" smtClean="0"/>
              <a:t>Put the note in parentheses, and label with a </a:t>
            </a:r>
            <a:r>
              <a:rPr lang="en-US" b="1" dirty="0" smtClean="0"/>
              <a:t>n</a:t>
            </a:r>
            <a:endParaRPr lang="en-US" dirty="0" smtClean="0"/>
          </a:p>
          <a:p>
            <a:pPr lvl="2"/>
            <a:r>
              <a:rPr lang="en-US" dirty="0" smtClean="0"/>
              <a:t>Further descriptors:</a:t>
            </a:r>
          </a:p>
          <a:p>
            <a:pPr lvl="3"/>
            <a:r>
              <a:rPr lang="en-US" dirty="0" smtClean="0"/>
              <a:t>Upper/lower</a:t>
            </a:r>
          </a:p>
          <a:p>
            <a:pPr lvl="3"/>
            <a:r>
              <a:rPr lang="en-US" dirty="0" smtClean="0"/>
              <a:t>Diatonic/chromatic</a:t>
            </a:r>
          </a:p>
          <a:p>
            <a:pPr lvl="3"/>
            <a:r>
              <a:rPr lang="en-US" dirty="0" smtClean="0"/>
              <a:t>Accented/unaccented</a:t>
            </a:r>
          </a:p>
          <a:p>
            <a:pPr lvl="3"/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825" y="3628518"/>
            <a:ext cx="2807012" cy="30188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73960" y="5982170"/>
            <a:ext cx="341102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Unaccented, diatonic, upper neighboring tone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23250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Crop">
  <a:themeElements>
    <a:clrScheme name="Custom 1">
      <a:dk1>
        <a:srgbClr val="000000"/>
      </a:dk1>
      <a:lt1>
        <a:srgbClr val="FEFFFF"/>
      </a:lt1>
      <a:dk2>
        <a:srgbClr val="191B0E"/>
      </a:dk2>
      <a:lt2>
        <a:srgbClr val="FFFCF2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3180</TotalTime>
  <Words>824</Words>
  <Application>Microsoft Macintosh PowerPoint</Application>
  <PresentationFormat>On-screen Show (4:3)</PresentationFormat>
  <Paragraphs>116</Paragraphs>
  <Slides>23</Slides>
  <Notes>3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Calibri</vt:lpstr>
      <vt:lpstr>Franklin Gothic Book</vt:lpstr>
      <vt:lpstr>Arial</vt:lpstr>
      <vt:lpstr>Crop</vt:lpstr>
      <vt:lpstr>NonChord Tones 1</vt:lpstr>
      <vt:lpstr>Nonchord Tones</vt:lpstr>
      <vt:lpstr>Brahms, Intermezzo in E-flat Major, op. 117 no. 1</vt:lpstr>
      <vt:lpstr>Classifying NCTs</vt:lpstr>
      <vt:lpstr>Passing Tones </vt:lpstr>
      <vt:lpstr>Brahms, Intermezzo in E-flat Major, op. 117 no. 1</vt:lpstr>
      <vt:lpstr>Chopin, Nocturne in B Major, op. 62 no. 1</vt:lpstr>
      <vt:lpstr>Bizet, Carmen, Act I no. 5, Habañera</vt:lpstr>
      <vt:lpstr>Neighboring Tones</vt:lpstr>
      <vt:lpstr>Beethoven, Piano Sonata in C Major, op. 2 no.3, mvt. 1</vt:lpstr>
      <vt:lpstr>Mozart, The Magic Flute, K. 620, Act II, "Queen of the Night Aria"</vt:lpstr>
      <vt:lpstr>Part writing w/ NCTs</vt:lpstr>
      <vt:lpstr>NCT Review</vt:lpstr>
      <vt:lpstr>Suspensions</vt:lpstr>
      <vt:lpstr>Parts of a Suspension</vt:lpstr>
      <vt:lpstr>Classification of Suspensions</vt:lpstr>
      <vt:lpstr>Common Suspensions</vt:lpstr>
      <vt:lpstr>More on Suspensions</vt:lpstr>
      <vt:lpstr>Bach, Orchestral Suite No. 3</vt:lpstr>
      <vt:lpstr>Consonant Suspensions</vt:lpstr>
      <vt:lpstr>Chain of Suspensions </vt:lpstr>
      <vt:lpstr>PowerPoint Presentation</vt:lpstr>
      <vt:lpstr>Retardations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NonChord Tones 1</dc:title>
  <dc:creator>Sam Wells</dc:creator>
  <cp:lastModifiedBy>Sam Wells</cp:lastModifiedBy>
  <cp:revision>29</cp:revision>
  <dcterms:created xsi:type="dcterms:W3CDTF">2016-10-30T15:15:29Z</dcterms:created>
  <dcterms:modified xsi:type="dcterms:W3CDTF">2016-11-10T12:06:36Z</dcterms:modified>
</cp:coreProperties>
</file>

<file path=docProps/thumbnail.jpeg>
</file>